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3" r:id="rId9"/>
    <p:sldId id="275" r:id="rId10"/>
    <p:sldId id="271" r:id="rId11"/>
    <p:sldId id="278" r:id="rId12"/>
    <p:sldId id="279" r:id="rId13"/>
    <p:sldId id="280" r:id="rId14"/>
    <p:sldId id="262" r:id="rId15"/>
    <p:sldId id="283" r:id="rId16"/>
    <p:sldId id="270" r:id="rId17"/>
    <p:sldId id="265" r:id="rId18"/>
    <p:sldId id="266" r:id="rId19"/>
    <p:sldId id="267" r:id="rId20"/>
    <p:sldId id="285" r:id="rId21"/>
    <p:sldId id="264" r:id="rId22"/>
    <p:sldId id="276" r:id="rId23"/>
    <p:sldId id="263" r:id="rId24"/>
    <p:sldId id="277" r:id="rId25"/>
    <p:sldId id="269" r:id="rId26"/>
    <p:sldId id="268" r:id="rId27"/>
    <p:sldId id="272" r:id="rId28"/>
    <p:sldId id="281" r:id="rId29"/>
    <p:sldId id="282" r:id="rId30"/>
    <p:sldId id="287" r:id="rId31"/>
    <p:sldId id="28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90" autoAdjust="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1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7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29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2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643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86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30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7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4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4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6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24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0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6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A49C1-6533-47AD-A6F1-0159F2FF534C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28D5D78-20AE-4BAD-B716-E0F6EA08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AD91-2194-23C4-3C63-DD2D9E6FD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1" y="685799"/>
            <a:ext cx="7172324" cy="2132815"/>
          </a:xfrm>
        </p:spPr>
        <p:txBody>
          <a:bodyPr/>
          <a:lstStyle/>
          <a:p>
            <a:r>
              <a:rPr lang="en-US" sz="6600" dirty="0"/>
              <a:t>AURORA IN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B5775-9C2C-78E3-C3AA-A00BC4EBF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052" y="4308050"/>
            <a:ext cx="9144000" cy="999240"/>
          </a:xfrm>
        </p:spPr>
        <p:txBody>
          <a:bodyPr>
            <a:normAutofit/>
          </a:bodyPr>
          <a:lstStyle/>
          <a:p>
            <a:r>
              <a:rPr lang="en-US" sz="3200" dirty="0"/>
              <a:t>All you wanted to know, but were afraid to ask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755FC-FBCB-A32F-4A7D-9BFF6D2C91C1}"/>
              </a:ext>
            </a:extLst>
          </p:cNvPr>
          <p:cNvSpPr txBox="1"/>
          <p:nvPr/>
        </p:nvSpPr>
        <p:spPr>
          <a:xfrm>
            <a:off x="5854045" y="5562600"/>
            <a:ext cx="3537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NEVHF CONFERENCE 2026</a:t>
            </a:r>
          </a:p>
          <a:p>
            <a:pPr algn="ctr"/>
            <a:r>
              <a:rPr lang="en-US" dirty="0"/>
              <a:t>Hartford, CT</a:t>
            </a:r>
          </a:p>
          <a:p>
            <a:pPr algn="ctr"/>
            <a:r>
              <a:rPr lang="en-US" dirty="0"/>
              <a:t>David Olean K1WHS  </a:t>
            </a:r>
          </a:p>
        </p:txBody>
      </p:sp>
    </p:spTree>
    <p:extLst>
      <p:ext uri="{BB962C8B-B14F-4D97-AF65-F5344CB8AC3E}">
        <p14:creationId xmlns:p14="http://schemas.microsoft.com/office/powerpoint/2010/main" val="13816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0CD1B-F853-EA20-555D-D197C922E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8" y="1112362"/>
            <a:ext cx="8235141" cy="53536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B05C22-D27E-A034-7EAE-7587F5E5DB7E}"/>
              </a:ext>
            </a:extLst>
          </p:cNvPr>
          <p:cNvSpPr txBox="1"/>
          <p:nvPr/>
        </p:nvSpPr>
        <p:spPr>
          <a:xfrm>
            <a:off x="744718" y="226243"/>
            <a:ext cx="981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SCHEMATIC OF EARTH’S MAGNETOSPHERE</a:t>
            </a:r>
          </a:p>
        </p:txBody>
      </p:sp>
    </p:spTree>
    <p:extLst>
      <p:ext uri="{BB962C8B-B14F-4D97-AF65-F5344CB8AC3E}">
        <p14:creationId xmlns:p14="http://schemas.microsoft.com/office/powerpoint/2010/main" val="7900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2993D-ABF1-0EF7-4774-068433ED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4" y="365125"/>
            <a:ext cx="10209230" cy="1325563"/>
          </a:xfrm>
        </p:spPr>
        <p:txBody>
          <a:bodyPr/>
          <a:lstStyle/>
          <a:p>
            <a:r>
              <a:rPr lang="en-US" b="1" dirty="0"/>
              <a:t>How does this all affect Auroral Scatter?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4B7F4-BFF9-666F-3F0C-D83BC5197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1151"/>
            <a:ext cx="8596668" cy="4460212"/>
          </a:xfrm>
        </p:spPr>
        <p:txBody>
          <a:bodyPr/>
          <a:lstStyle/>
          <a:p>
            <a:r>
              <a:rPr lang="en-US" dirty="0"/>
              <a:t>Scattering is only possible at an angle perpendicular to the magnetic field lines</a:t>
            </a:r>
          </a:p>
          <a:p>
            <a:pPr lvl="2"/>
            <a:r>
              <a:rPr lang="en-US" dirty="0"/>
              <a:t>The field lines vary with the geography No two spots are similar!</a:t>
            </a:r>
          </a:p>
          <a:p>
            <a:pPr lvl="2"/>
            <a:r>
              <a:rPr lang="en-US" dirty="0"/>
              <a:t>Field lines are more vertical as you go farther North</a:t>
            </a:r>
          </a:p>
          <a:p>
            <a:pPr lvl="2"/>
            <a:endParaRPr lang="en-US" dirty="0"/>
          </a:p>
          <a:p>
            <a:r>
              <a:rPr lang="en-US" dirty="0"/>
              <a:t>Magnetic storms will generate scattering farther South than during 	quiet periods.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Mono static RADAR will bounce signals off of a field line, but the return will only be perpendicular to the field inclination angle. 	What will the echo look like?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FB8613-D471-B639-FF5E-F9784CD95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98" y="1225672"/>
            <a:ext cx="6030602" cy="5492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2F91DA-5396-A560-F2CB-C395478D60B0}"/>
              </a:ext>
            </a:extLst>
          </p:cNvPr>
          <p:cNvSpPr txBox="1"/>
          <p:nvPr/>
        </p:nvSpPr>
        <p:spPr>
          <a:xfrm>
            <a:off x="0" y="103695"/>
            <a:ext cx="9258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PLEASE EXCUSE THE CHEAP BARGAIN RADAR SET. </a:t>
            </a:r>
          </a:p>
          <a:p>
            <a:pPr algn="ctr"/>
            <a:r>
              <a:rPr lang="en-US" sz="2800" dirty="0"/>
              <a:t> IT WAS BOUGHT FROM A LATE NITE UHF TV AD.</a:t>
            </a:r>
          </a:p>
        </p:txBody>
      </p:sp>
    </p:spTree>
    <p:extLst>
      <p:ext uri="{BB962C8B-B14F-4D97-AF65-F5344CB8AC3E}">
        <p14:creationId xmlns:p14="http://schemas.microsoft.com/office/powerpoint/2010/main" val="38892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A15C44-B1CB-7E56-242B-09FDDB8AF5C7}"/>
              </a:ext>
            </a:extLst>
          </p:cNvPr>
          <p:cNvSpPr txBox="1"/>
          <p:nvPr/>
        </p:nvSpPr>
        <p:spPr>
          <a:xfrm>
            <a:off x="0" y="2639505"/>
            <a:ext cx="9926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Let’s Look at a typical radio auroral path diagram to illustrate the situation</a:t>
            </a:r>
          </a:p>
        </p:txBody>
      </p:sp>
    </p:spTree>
    <p:extLst>
      <p:ext uri="{BB962C8B-B14F-4D97-AF65-F5344CB8AC3E}">
        <p14:creationId xmlns:p14="http://schemas.microsoft.com/office/powerpoint/2010/main" val="1242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32248-FB84-83B5-A622-FFBC65428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493014"/>
            <a:ext cx="9067800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3A061E-8B34-EDF5-2F9B-8960C9AF65A6}"/>
              </a:ext>
            </a:extLst>
          </p:cNvPr>
          <p:cNvSpPr txBox="1"/>
          <p:nvPr/>
        </p:nvSpPr>
        <p:spPr>
          <a:xfrm>
            <a:off x="1047750" y="5667375"/>
            <a:ext cx="695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REPRESENTATION OF AURORAL SCATTER PATH</a:t>
            </a:r>
          </a:p>
          <a:p>
            <a:pPr algn="ctr"/>
            <a:r>
              <a:rPr lang="en-US" dirty="0"/>
              <a:t>Station A is aimed at the -2 degree line and is receiving</a:t>
            </a:r>
          </a:p>
          <a:p>
            <a:pPr algn="ctr"/>
            <a:r>
              <a:rPr lang="en-US" dirty="0"/>
              <a:t>Station B is aimed at about +2 degrees and transmitting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35742-9757-F7A6-4C7C-1BA2F5F92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66" y="0"/>
            <a:ext cx="5855209" cy="56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80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4D203-A8A8-1E33-F85E-162F427EB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5" y="0"/>
            <a:ext cx="8284875" cy="58879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C19549-09C8-FEF9-53CB-15B2CE84E4DD}"/>
              </a:ext>
            </a:extLst>
          </p:cNvPr>
          <p:cNvSpPr txBox="1"/>
          <p:nvPr/>
        </p:nvSpPr>
        <p:spPr>
          <a:xfrm>
            <a:off x="514350" y="6086475"/>
            <a:ext cx="820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footprint map is tilted to reflect the declination of New England. </a:t>
            </a:r>
          </a:p>
          <a:p>
            <a:r>
              <a:rPr lang="en-US" dirty="0"/>
              <a:t>The arc represents the horizon seen from New England.  Azimuths are shown.</a:t>
            </a:r>
          </a:p>
        </p:txBody>
      </p:sp>
    </p:spTree>
    <p:extLst>
      <p:ext uri="{BB962C8B-B14F-4D97-AF65-F5344CB8AC3E}">
        <p14:creationId xmlns:p14="http://schemas.microsoft.com/office/powerpoint/2010/main" val="14869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888FE8-CAFB-A634-40B3-4D7488B5C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" y="0"/>
            <a:ext cx="8981694" cy="58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ADC0D-132F-1AC9-05B6-C66056040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3" y="209549"/>
            <a:ext cx="9034272" cy="5303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567B05-67F2-037A-600B-A42C51A587A1}"/>
              </a:ext>
            </a:extLst>
          </p:cNvPr>
          <p:cNvSpPr txBox="1"/>
          <p:nvPr/>
        </p:nvSpPr>
        <p:spPr>
          <a:xfrm>
            <a:off x="514350" y="5676900"/>
            <a:ext cx="843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possible paths are shown depending on the strength of the Auroral storm.</a:t>
            </a:r>
          </a:p>
        </p:txBody>
      </p:sp>
    </p:spTree>
    <p:extLst>
      <p:ext uri="{BB962C8B-B14F-4D97-AF65-F5344CB8AC3E}">
        <p14:creationId xmlns:p14="http://schemas.microsoft.com/office/powerpoint/2010/main" val="3685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879BD-2E39-111A-FEB9-FC315806B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3" y="428624"/>
            <a:ext cx="9103775" cy="5509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CEFFE7-37E8-C170-648A-99681092C002}"/>
              </a:ext>
            </a:extLst>
          </p:cNvPr>
          <p:cNvSpPr txBox="1"/>
          <p:nvPr/>
        </p:nvSpPr>
        <p:spPr>
          <a:xfrm>
            <a:off x="476250" y="6048375"/>
            <a:ext cx="866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North-South path requires the two stations to have LOS to the scattering field lines. Note that Maine is 0 degrees, while Virginia generates a +2 degree angle.</a:t>
            </a:r>
          </a:p>
        </p:txBody>
      </p:sp>
    </p:spTree>
    <p:extLst>
      <p:ext uri="{BB962C8B-B14F-4D97-AF65-F5344CB8AC3E}">
        <p14:creationId xmlns:p14="http://schemas.microsoft.com/office/powerpoint/2010/main" val="35669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1DD3D-4E45-59D0-167A-E5EA1DDE1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984" y="365125"/>
            <a:ext cx="9741816" cy="1325563"/>
          </a:xfrm>
        </p:spPr>
        <p:txBody>
          <a:bodyPr/>
          <a:lstStyle/>
          <a:p>
            <a:r>
              <a:rPr lang="en-US" b="1" dirty="0"/>
              <a:t>Where did all The Auroras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5761-53F8-8614-A099-18863015E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143000"/>
            <a:ext cx="8801100" cy="5610225"/>
          </a:xfrm>
        </p:spPr>
        <p:txBody>
          <a:bodyPr>
            <a:normAutofit/>
          </a:bodyPr>
          <a:lstStyle/>
          <a:p>
            <a:r>
              <a:rPr lang="en-US" dirty="0"/>
              <a:t>In the 1970’s and 1980’s there were many more Auroras than we see now.</a:t>
            </a:r>
          </a:p>
          <a:p>
            <a:endParaRPr lang="en-US" dirty="0"/>
          </a:p>
          <a:p>
            <a:r>
              <a:rPr lang="en-US" dirty="0" err="1"/>
              <a:t>Kp</a:t>
            </a:r>
            <a:r>
              <a:rPr lang="en-US" dirty="0"/>
              <a:t> Index of 5 or 6 would trigger a decent Aurora</a:t>
            </a:r>
          </a:p>
          <a:p>
            <a:endParaRPr lang="en-US" dirty="0"/>
          </a:p>
          <a:p>
            <a:r>
              <a:rPr lang="en-US" dirty="0"/>
              <a:t>After about 2014, There are no more </a:t>
            </a:r>
            <a:r>
              <a:rPr lang="en-US" dirty="0" err="1"/>
              <a:t>Kp</a:t>
            </a:r>
            <a:r>
              <a:rPr lang="en-US" dirty="0"/>
              <a:t> 5 or </a:t>
            </a:r>
            <a:r>
              <a:rPr lang="en-US" dirty="0" err="1"/>
              <a:t>Kp</a:t>
            </a:r>
            <a:r>
              <a:rPr lang="en-US" dirty="0"/>
              <a:t> 6 events!  What is going on?</a:t>
            </a:r>
          </a:p>
          <a:p>
            <a:endParaRPr lang="en-US" dirty="0"/>
          </a:p>
          <a:p>
            <a:r>
              <a:rPr lang="en-US" dirty="0"/>
              <a:t>The Magnetic North Pole is moving farther away from the Northeast US.</a:t>
            </a:r>
          </a:p>
          <a:p>
            <a:endParaRPr lang="en-US" dirty="0"/>
          </a:p>
          <a:p>
            <a:r>
              <a:rPr lang="en-US" dirty="0"/>
              <a:t>Our magnetic latitude is dropping as actual magnetic flux is lower farther</a:t>
            </a:r>
          </a:p>
          <a:p>
            <a:r>
              <a:rPr lang="en-US" dirty="0"/>
              <a:t> from the pole. </a:t>
            </a:r>
          </a:p>
          <a:p>
            <a:endParaRPr lang="en-US" dirty="0"/>
          </a:p>
          <a:p>
            <a:r>
              <a:rPr lang="en-US" dirty="0"/>
              <a:t>We need a </a:t>
            </a:r>
            <a:r>
              <a:rPr lang="en-US" dirty="0" err="1"/>
              <a:t>Kp</a:t>
            </a:r>
            <a:r>
              <a:rPr lang="en-US" dirty="0"/>
              <a:t> of 8 or 9  to get a good Aurora in 2026.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47EBC0-098B-5693-D5DB-CE589298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minimum range for AU scatter?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AFF2A-550F-C8FB-F003-D3CAC265A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East-West paths limited by about 2X the LOS distance. 2000 km</a:t>
            </a:r>
          </a:p>
          <a:p>
            <a:r>
              <a:rPr lang="en-US" dirty="0"/>
              <a:t>North-South paths are limited by the 1200 km LOS distance of the Southern station.</a:t>
            </a:r>
          </a:p>
          <a:p>
            <a:r>
              <a:rPr lang="en-US" dirty="0"/>
              <a:t>You must subtract the distance from the scatter point to the Northern station from that 1200 km value. </a:t>
            </a:r>
          </a:p>
          <a:p>
            <a:r>
              <a:rPr lang="en-US" dirty="0"/>
              <a:t>The Northern station must be far enough away from the active field line for proper scattering to occur. This will reduce your N-S range. </a:t>
            </a:r>
          </a:p>
          <a:p>
            <a:r>
              <a:rPr lang="en-US" dirty="0"/>
              <a:t>This is not a problem with long East-West paths.</a:t>
            </a:r>
          </a:p>
          <a:p>
            <a:r>
              <a:rPr lang="en-US" dirty="0"/>
              <a:t>What happens if you are too close?</a:t>
            </a:r>
          </a:p>
        </p:txBody>
      </p:sp>
    </p:spTree>
    <p:extLst>
      <p:ext uri="{BB962C8B-B14F-4D97-AF65-F5344CB8AC3E}">
        <p14:creationId xmlns:p14="http://schemas.microsoft.com/office/powerpoint/2010/main" val="1729951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C2BD56-43C7-8395-7824-8889F0737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31064"/>
            <a:ext cx="9067800" cy="5529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60A80E-D158-796E-6880-428EB07E7BEE}"/>
              </a:ext>
            </a:extLst>
          </p:cNvPr>
          <p:cNvSpPr txBox="1"/>
          <p:nvPr/>
        </p:nvSpPr>
        <p:spPr>
          <a:xfrm>
            <a:off x="381000" y="5791200"/>
            <a:ext cx="869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get too close to the scattering field lines on a North-South path, then you will overshoot the Earth.  The signal will rapidly diminish.</a:t>
            </a:r>
          </a:p>
        </p:txBody>
      </p:sp>
    </p:spTree>
    <p:extLst>
      <p:ext uri="{BB962C8B-B14F-4D97-AF65-F5344CB8AC3E}">
        <p14:creationId xmlns:p14="http://schemas.microsoft.com/office/powerpoint/2010/main" val="30806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76A298-6382-DAF4-199D-03B63004A56D}"/>
              </a:ext>
            </a:extLst>
          </p:cNvPr>
          <p:cNvSpPr txBox="1"/>
          <p:nvPr/>
        </p:nvSpPr>
        <p:spPr>
          <a:xfrm>
            <a:off x="1583702" y="3108191"/>
            <a:ext cx="67118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Huge Aurora storm!  The Aurora extends past you. What happens then?</a:t>
            </a:r>
          </a:p>
        </p:txBody>
      </p:sp>
    </p:spTree>
    <p:extLst>
      <p:ext uri="{BB962C8B-B14F-4D97-AF65-F5344CB8AC3E}">
        <p14:creationId xmlns:p14="http://schemas.microsoft.com/office/powerpoint/2010/main" val="35209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11FCC4-0A15-C7F5-CAB5-F9A411012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3" y="620268"/>
            <a:ext cx="9218728" cy="4666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026F0-CBA4-97C0-D699-180EAAAF2969}"/>
              </a:ext>
            </a:extLst>
          </p:cNvPr>
          <p:cNvSpPr txBox="1"/>
          <p:nvPr/>
        </p:nvSpPr>
        <p:spPr>
          <a:xfrm>
            <a:off x="885825" y="5638800"/>
            <a:ext cx="722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Rutland VT is North of the Scatter point field line. No matter where or what you do, the signal goes into outer space!</a:t>
            </a:r>
          </a:p>
        </p:txBody>
      </p:sp>
    </p:spTree>
    <p:extLst>
      <p:ext uri="{BB962C8B-B14F-4D97-AF65-F5344CB8AC3E}">
        <p14:creationId xmlns:p14="http://schemas.microsoft.com/office/powerpoint/2010/main" val="41677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6DF9-9CF7-8867-D344-1A6640EB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DO AURORAS FADE OUT AND THEN COME BACK AFTER MIDNIGHT?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99474-85ED-6E70-1C5B-9A6A53D5F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0878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all has to do with the electric currents in the Magnetosphere  &amp; E Layer. Solar wind energy is stored in the Magnetotail and moves to the Auroral Oval</a:t>
            </a:r>
          </a:p>
          <a:p>
            <a:endParaRPr lang="en-US" dirty="0"/>
          </a:p>
          <a:p>
            <a:r>
              <a:rPr lang="en-US" dirty="0"/>
              <a:t>The Auroral Oval is directly connected with field lines from the neutral plasma sheet and the magnetotail. This is where the energy comes from.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Electrons arrive on the dusk side of the Oval.</a:t>
            </a:r>
          </a:p>
          <a:p>
            <a:endParaRPr lang="en-US" dirty="0"/>
          </a:p>
          <a:p>
            <a:r>
              <a:rPr lang="en-US" dirty="0"/>
              <a:t>Protons on the morning side. Develops huge voltage gradient and high currents (Birkeland currents)</a:t>
            </a:r>
          </a:p>
          <a:p>
            <a:endParaRPr lang="en-US" dirty="0"/>
          </a:p>
          <a:p>
            <a:r>
              <a:rPr lang="en-US" dirty="0"/>
              <a:t>Large currents, the Auroral Electrojets, are located at the E layer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008CC-D007-1FA6-1996-EC300F106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31" y="939499"/>
            <a:ext cx="6526835" cy="4540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DAA87-4C8B-C2B7-BB5F-6F4050A5EA5D}"/>
              </a:ext>
            </a:extLst>
          </p:cNvPr>
          <p:cNvSpPr txBox="1"/>
          <p:nvPr/>
        </p:nvSpPr>
        <p:spPr>
          <a:xfrm>
            <a:off x="952107" y="311085"/>
            <a:ext cx="870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AURORAL ELECTROJET  IN THE AURORAL OVAL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E2249-3EE9-FABD-891D-EB52905B5478}"/>
              </a:ext>
            </a:extLst>
          </p:cNvPr>
          <p:cNvSpPr txBox="1"/>
          <p:nvPr/>
        </p:nvSpPr>
        <p:spPr>
          <a:xfrm>
            <a:off x="1875934" y="5646656"/>
            <a:ext cx="692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HARANG DISCONTINUITY  </a:t>
            </a:r>
            <a:r>
              <a:rPr lang="en-US" sz="2800" b="1" dirty="0">
                <a:solidFill>
                  <a:srgbClr val="FF0000"/>
                </a:solidFill>
              </a:rPr>
              <a:t>HD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EFB9F4-D763-4D16-366A-063E1EB9F2C4}"/>
              </a:ext>
            </a:extLst>
          </p:cNvPr>
          <p:cNvCxnSpPr>
            <a:cxnSpLocks/>
          </p:cNvCxnSpPr>
          <p:nvPr/>
        </p:nvCxnSpPr>
        <p:spPr>
          <a:xfrm flipH="1" flipV="1">
            <a:off x="5101472" y="4760535"/>
            <a:ext cx="1989055" cy="9615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9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79A668-93E5-3F0A-3978-754620830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06" y="992591"/>
            <a:ext cx="6472571" cy="4872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1EE0BA-ACBC-0F52-65F5-B4C250E33DE7}"/>
              </a:ext>
            </a:extLst>
          </p:cNvPr>
          <p:cNvSpPr txBox="1"/>
          <p:nvPr/>
        </p:nvSpPr>
        <p:spPr>
          <a:xfrm>
            <a:off x="433634" y="122548"/>
            <a:ext cx="1079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AURORAL ELECTROJET AND DISTORTIONS CREATED DURING SOLAR STORMS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362AF-A6E9-3BE2-4191-C5277D2C3157}"/>
              </a:ext>
            </a:extLst>
          </p:cNvPr>
          <p:cNvSpPr txBox="1"/>
          <p:nvPr/>
        </p:nvSpPr>
        <p:spPr>
          <a:xfrm>
            <a:off x="504825" y="5865408"/>
            <a:ext cx="816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Timing for Harang passage at your midnight MLT will vary due to distortion.</a:t>
            </a:r>
          </a:p>
          <a:p>
            <a:r>
              <a:rPr lang="en-US" b="1" dirty="0"/>
              <a:t>This is an actual Electrojet plot showing the two fields interlocking.  </a:t>
            </a:r>
          </a:p>
        </p:txBody>
      </p:sp>
    </p:spTree>
    <p:extLst>
      <p:ext uri="{BB962C8B-B14F-4D97-AF65-F5344CB8AC3E}">
        <p14:creationId xmlns:p14="http://schemas.microsoft.com/office/powerpoint/2010/main" val="26173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A8E2B-965A-7831-51BA-76E5DDF90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52" y="947959"/>
            <a:ext cx="6979920" cy="5047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DBAB1-B2A2-8E54-BC38-277AEB263D6B}"/>
              </a:ext>
            </a:extLst>
          </p:cNvPr>
          <p:cNvSpPr txBox="1"/>
          <p:nvPr/>
        </p:nvSpPr>
        <p:spPr>
          <a:xfrm>
            <a:off x="150829" y="377072"/>
            <a:ext cx="1170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EFFECT OF THE HARANG DISCONTINUITY ON AURORAL SCATTER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509ED-7FDF-7272-0378-3A208BF1183A}"/>
              </a:ext>
            </a:extLst>
          </p:cNvPr>
          <p:cNvSpPr txBox="1"/>
          <p:nvPr/>
        </p:nvSpPr>
        <p:spPr>
          <a:xfrm>
            <a:off x="0" y="599544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Auroral Electrojet Reversal at Magnetic Local Midnight   MLT = Magnetic Local Time</a:t>
            </a:r>
          </a:p>
        </p:txBody>
      </p:sp>
    </p:spTree>
    <p:extLst>
      <p:ext uri="{BB962C8B-B14F-4D97-AF65-F5344CB8AC3E}">
        <p14:creationId xmlns:p14="http://schemas.microsoft.com/office/powerpoint/2010/main" val="32585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DC69-7444-C7C4-13C7-3648B715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150" y="365125"/>
            <a:ext cx="9391650" cy="1325563"/>
          </a:xfrm>
        </p:spPr>
        <p:txBody>
          <a:bodyPr/>
          <a:lstStyle/>
          <a:p>
            <a:r>
              <a:rPr lang="en-US" b="1" dirty="0"/>
              <a:t>THERE IS SO MUCH MORE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61080-6F0F-280C-CBB3-F30559BB0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9701"/>
            <a:ext cx="9242806" cy="4631662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Doppler effects from drifting plasma</a:t>
            </a:r>
          </a:p>
          <a:p>
            <a:r>
              <a:rPr lang="en-US" sz="4400" dirty="0"/>
              <a:t> </a:t>
            </a:r>
          </a:p>
          <a:p>
            <a:r>
              <a:rPr lang="en-US" sz="4400" dirty="0"/>
              <a:t>Attenuation due to path loss</a:t>
            </a:r>
          </a:p>
          <a:p>
            <a:pPr lvl="2"/>
            <a:r>
              <a:rPr lang="en-US" sz="3600" dirty="0"/>
              <a:t>The scatter point can be optimized</a:t>
            </a:r>
          </a:p>
          <a:p>
            <a:pPr lvl="2"/>
            <a:r>
              <a:rPr lang="en-US" sz="3600" dirty="0"/>
              <a:t>Short &amp; very long hop better than two long hops</a:t>
            </a:r>
          </a:p>
          <a:p>
            <a:pPr lvl="2"/>
            <a:endParaRPr lang="en-US" sz="3600" dirty="0"/>
          </a:p>
          <a:p>
            <a:r>
              <a:rPr lang="en-US" sz="4400" dirty="0"/>
              <a:t>Attenuation due to lack of perpendicularity with the field lines. 10 dB per degree!</a:t>
            </a:r>
          </a:p>
          <a:p>
            <a:r>
              <a:rPr lang="en-US" sz="4400" dirty="0"/>
              <a:t>Scatter attenuation vs frequency. Signals fade with increased frequency. See W3EP article.</a:t>
            </a:r>
          </a:p>
          <a:p>
            <a:r>
              <a:rPr lang="en-US" sz="4400" dirty="0"/>
              <a:t>Much more to learn. My goal is to understand Auroral scatter and hope that we can use it more in the future.</a:t>
            </a:r>
          </a:p>
          <a:p>
            <a:pPr marL="0" indent="0">
              <a:buNone/>
            </a:pPr>
            <a:endParaRPr lang="en-US" sz="4400" dirty="0"/>
          </a:p>
          <a:p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11269A-8491-BDAB-6C8F-A8BDF6BCB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26" y="1588711"/>
            <a:ext cx="4124325" cy="4057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ED15F-8ACD-1460-43A8-79890EDFF185}"/>
              </a:ext>
            </a:extLst>
          </p:cNvPr>
          <p:cNvSpPr txBox="1"/>
          <p:nvPr/>
        </p:nvSpPr>
        <p:spPr>
          <a:xfrm>
            <a:off x="3073138" y="348792"/>
            <a:ext cx="6749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3522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8B681-9083-A8EA-35CD-0C907972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Kp</a:t>
            </a:r>
            <a:r>
              <a:rPr lang="en-US" b="1" dirty="0"/>
              <a:t> 5 &amp; 6 AURORAS Observed in Maine.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E95CDD-CDB0-C9B6-C97E-88C67DFA5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2952086"/>
            <a:ext cx="8596668" cy="2298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01C9E0-E0B0-EE32-478B-349CCF3E0066}"/>
              </a:ext>
            </a:extLst>
          </p:cNvPr>
          <p:cNvSpPr txBox="1"/>
          <p:nvPr/>
        </p:nvSpPr>
        <p:spPr>
          <a:xfrm>
            <a:off x="304801" y="5600700"/>
            <a:ext cx="908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RED DOTS INDICATE SOLAR CYCLE PEAKS FOR BEST AURORA</a:t>
            </a:r>
          </a:p>
        </p:txBody>
      </p:sp>
    </p:spTree>
    <p:extLst>
      <p:ext uri="{BB962C8B-B14F-4D97-AF65-F5344CB8AC3E}">
        <p14:creationId xmlns:p14="http://schemas.microsoft.com/office/powerpoint/2010/main" val="3828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3F255-AA88-8CF9-1135-9199EB3EE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2FC3-0BA0-1E03-123E-C243BBBF9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686"/>
            <a:ext cx="9053366" cy="63353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A12E97-2D50-1B58-6F00-478D88CE0227}"/>
              </a:ext>
            </a:extLst>
          </p:cNvPr>
          <p:cNvSpPr txBox="1"/>
          <p:nvPr/>
        </p:nvSpPr>
        <p:spPr>
          <a:xfrm>
            <a:off x="1571380" y="230298"/>
            <a:ext cx="591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MAGNETIC INCLINATION MAP</a:t>
            </a:r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F5775387-7616-7B28-52EB-2790057B10C3}"/>
              </a:ext>
            </a:extLst>
          </p:cNvPr>
          <p:cNvSpPr/>
          <p:nvPr/>
        </p:nvSpPr>
        <p:spPr>
          <a:xfrm flipH="1" flipV="1">
            <a:off x="4473609" y="4571999"/>
            <a:ext cx="129274" cy="123825"/>
          </a:xfrm>
          <a:prstGeom prst="star6">
            <a:avLst>
              <a:gd name="adj" fmla="val 25844"/>
              <a:gd name="hf" fmla="val 115470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14EC76B7-F379-92AD-123B-6CEB14801F2B}"/>
              </a:ext>
            </a:extLst>
          </p:cNvPr>
          <p:cNvSpPr/>
          <p:nvPr/>
        </p:nvSpPr>
        <p:spPr>
          <a:xfrm flipH="1" flipV="1">
            <a:off x="6197634" y="4510086"/>
            <a:ext cx="129274" cy="123825"/>
          </a:xfrm>
          <a:prstGeom prst="star6">
            <a:avLst>
              <a:gd name="adj" fmla="val 25844"/>
              <a:gd name="hf" fmla="val 115470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985C8A-1213-95FF-B37F-E02E50718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61" t="26055" r="3935" b="8700"/>
          <a:stretch>
            <a:fillRect/>
          </a:stretch>
        </p:blipFill>
        <p:spPr bwMode="auto">
          <a:xfrm>
            <a:off x="0" y="-116162"/>
            <a:ext cx="10191750" cy="6939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836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8FFC-481A-E365-DC7C-EE9B33B8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644" y="365125"/>
            <a:ext cx="10213156" cy="1325563"/>
          </a:xfrm>
        </p:spPr>
        <p:txBody>
          <a:bodyPr/>
          <a:lstStyle/>
          <a:p>
            <a:r>
              <a:rPr lang="en-US" b="1" dirty="0"/>
              <a:t>Where did the Magnetic Pole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23B36-15C8-4C9E-AC1F-D161F771B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8751"/>
            <a:ext cx="8596668" cy="5229224"/>
          </a:xfrm>
        </p:spPr>
        <p:txBody>
          <a:bodyPr/>
          <a:lstStyle/>
          <a:p>
            <a:r>
              <a:rPr lang="en-US" dirty="0"/>
              <a:t>In the 1800’s it moved in small amounts of a few km per year.</a:t>
            </a:r>
          </a:p>
          <a:p>
            <a:endParaRPr lang="en-US" dirty="0"/>
          </a:p>
          <a:p>
            <a:r>
              <a:rPr lang="en-US" dirty="0"/>
              <a:t>In 1999, it was moving North at 60 km Northward per year</a:t>
            </a:r>
          </a:p>
          <a:p>
            <a:endParaRPr lang="en-US" dirty="0"/>
          </a:p>
          <a:p>
            <a:r>
              <a:rPr lang="en-US" dirty="0"/>
              <a:t>2020 Saw it go into overdrive and hit 78 km per year.</a:t>
            </a:r>
          </a:p>
          <a:p>
            <a:endParaRPr lang="en-US" dirty="0"/>
          </a:p>
          <a:p>
            <a:r>
              <a:rPr lang="en-US" dirty="0"/>
              <a:t>That is the distance from this hotel all the way to Bridgeport!</a:t>
            </a:r>
          </a:p>
          <a:p>
            <a:endParaRPr lang="en-US" dirty="0"/>
          </a:p>
          <a:p>
            <a:r>
              <a:rPr lang="en-US" dirty="0"/>
              <a:t>The direction is straight away from New England towards Siberia.</a:t>
            </a:r>
          </a:p>
          <a:p>
            <a:endParaRPr lang="en-US" dirty="0"/>
          </a:p>
          <a:p>
            <a:r>
              <a:rPr lang="en-US" dirty="0"/>
              <a:t>In 2050 it will be at 80 Degrees N. on the Siberian side of the globe.</a:t>
            </a:r>
          </a:p>
          <a:p>
            <a:endParaRPr lang="en-US" dirty="0"/>
          </a:p>
          <a:p>
            <a:r>
              <a:rPr lang="en-US" dirty="0"/>
              <a:t>In 1950 the pole was at about 75 degrees N. in Canada</a:t>
            </a:r>
          </a:p>
        </p:txBody>
      </p:sp>
    </p:spTree>
    <p:extLst>
      <p:ext uri="{BB962C8B-B14F-4D97-AF65-F5344CB8AC3E}">
        <p14:creationId xmlns:p14="http://schemas.microsoft.com/office/powerpoint/2010/main" val="23807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3A0EC0-25C3-D4BB-BBB1-691B57BD5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41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0A9D-9069-65AB-39D8-9630A06F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5125"/>
            <a:ext cx="10676465" cy="1325563"/>
          </a:xfrm>
        </p:spPr>
        <p:txBody>
          <a:bodyPr/>
          <a:lstStyle/>
          <a:p>
            <a:r>
              <a:rPr lang="en-US" b="1" dirty="0"/>
              <a:t>So, What do we do about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D5804-00D2-8603-AE5B-F7CDE308B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0201"/>
            <a:ext cx="8596668" cy="4441162"/>
          </a:xfrm>
        </p:spPr>
        <p:txBody>
          <a:bodyPr/>
          <a:lstStyle/>
          <a:p>
            <a:r>
              <a:rPr lang="en-US" dirty="0"/>
              <a:t>We have to learn how to operate “smarter”.</a:t>
            </a:r>
          </a:p>
          <a:p>
            <a:pPr lvl="1"/>
            <a:r>
              <a:rPr lang="en-US" dirty="0"/>
              <a:t>Please read the W3EP Mar 1990 QST,  and VE3CIE  Jan 1985 QST articles</a:t>
            </a:r>
          </a:p>
          <a:p>
            <a:pPr lvl="1"/>
            <a:endParaRPr lang="en-US" dirty="0"/>
          </a:p>
          <a:p>
            <a:r>
              <a:rPr lang="en-US" dirty="0"/>
              <a:t>We need to better understand Auroral propagation</a:t>
            </a:r>
          </a:p>
          <a:p>
            <a:endParaRPr lang="en-US" dirty="0"/>
          </a:p>
          <a:p>
            <a:r>
              <a:rPr lang="en-US" dirty="0"/>
              <a:t>We need to detect Auroral storms and be ready for them.</a:t>
            </a:r>
          </a:p>
          <a:p>
            <a:endParaRPr lang="en-US" dirty="0"/>
          </a:p>
          <a:p>
            <a:r>
              <a:rPr lang="en-US" dirty="0"/>
              <a:t>Magnetometers and online aids can help a lot with detection.</a:t>
            </a:r>
          </a:p>
          <a:p>
            <a:endParaRPr lang="en-US" dirty="0"/>
          </a:p>
          <a:p>
            <a:r>
              <a:rPr lang="en-US" dirty="0"/>
              <a:t>I want to discuss Auroral paths and how to better utilize them.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8784-A990-7E48-4BA1-EA7F99EB5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65125"/>
            <a:ext cx="8574857" cy="1325563"/>
          </a:xfrm>
        </p:spPr>
        <p:txBody>
          <a:bodyPr/>
          <a:lstStyle/>
          <a:p>
            <a:r>
              <a:rPr lang="en-US" b="1" dirty="0"/>
              <a:t>Earth Magnetic Field Definitions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97A4A-45EE-7F2A-906D-C6ADB0A90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874"/>
            <a:ext cx="10515600" cy="47440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Magnetic poles  and Earths Magnetic field</a:t>
            </a:r>
          </a:p>
          <a:p>
            <a:r>
              <a:rPr lang="en-US" dirty="0"/>
              <a:t>Field lines and strength of the field</a:t>
            </a:r>
          </a:p>
          <a:p>
            <a:r>
              <a:rPr lang="en-US" dirty="0"/>
              <a:t>Field line inclination or magnetic dip angle.</a:t>
            </a:r>
          </a:p>
          <a:p>
            <a:pPr lvl="2"/>
            <a:r>
              <a:rPr lang="en-US" dirty="0"/>
              <a:t>See the map of North America to observe how the dip angle varies.</a:t>
            </a:r>
          </a:p>
          <a:p>
            <a:r>
              <a:rPr lang="en-US" dirty="0"/>
              <a:t>Magnetic declination  or the variation from true North.</a:t>
            </a:r>
          </a:p>
          <a:p>
            <a:pPr lvl="2"/>
            <a:r>
              <a:rPr lang="en-US" dirty="0"/>
              <a:t>Can be positive or negative compared to true North. It varies across the globe.</a:t>
            </a:r>
          </a:p>
          <a:p>
            <a:r>
              <a:rPr lang="en-US" dirty="0"/>
              <a:t>Magnetic latitude</a:t>
            </a:r>
          </a:p>
          <a:p>
            <a:pPr lvl="2"/>
            <a:r>
              <a:rPr lang="en-US" dirty="0"/>
              <a:t>Latitude referenced to the geomagnetic poles. They are not fixed, but can vary.</a:t>
            </a:r>
          </a:p>
          <a:p>
            <a:pPr lvl="2"/>
            <a:r>
              <a:rPr lang="en-US" dirty="0"/>
              <a:t>Influences how often you detect Auroras</a:t>
            </a:r>
          </a:p>
          <a:p>
            <a:pPr lvl="2"/>
            <a:r>
              <a:rPr lang="en-US" dirty="0"/>
              <a:t>Ct and Mass are at about Mag 51 degrees North</a:t>
            </a:r>
          </a:p>
          <a:p>
            <a:endParaRPr lang="en-US" dirty="0"/>
          </a:p>
          <a:p>
            <a:r>
              <a:rPr lang="en-US" dirty="0"/>
              <a:t>Field Line Inclination is very important for understanding Aurora propagation.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8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A22D9-90D2-8E82-0CF9-46207E3C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686"/>
            <a:ext cx="9053366" cy="63353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9FA7B-E46F-B66D-4F54-F45256331E81}"/>
              </a:ext>
            </a:extLst>
          </p:cNvPr>
          <p:cNvSpPr txBox="1"/>
          <p:nvPr/>
        </p:nvSpPr>
        <p:spPr>
          <a:xfrm>
            <a:off x="1571380" y="230298"/>
            <a:ext cx="591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MAGNETIC INCLINATION MAP</a:t>
            </a:r>
          </a:p>
        </p:txBody>
      </p:sp>
    </p:spTree>
    <p:extLst>
      <p:ext uri="{BB962C8B-B14F-4D97-AF65-F5344CB8AC3E}">
        <p14:creationId xmlns:p14="http://schemas.microsoft.com/office/powerpoint/2010/main" val="42720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8CC9-3559-AFD1-3D2C-BAC75D4AD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365125"/>
            <a:ext cx="10106025" cy="1325563"/>
          </a:xfrm>
        </p:spPr>
        <p:txBody>
          <a:bodyPr/>
          <a:lstStyle/>
          <a:p>
            <a:r>
              <a:rPr lang="en-US" b="1" dirty="0"/>
              <a:t>The Earth’s Magnetosphere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667BF-C5AC-DD7E-3C11-17FC306AF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76325"/>
            <a:ext cx="8596668" cy="5486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Solar Wind and the Interplanetary Magnetic Field,  The IMF</a:t>
            </a:r>
          </a:p>
          <a:p>
            <a:endParaRPr lang="en-US" dirty="0"/>
          </a:p>
          <a:p>
            <a:r>
              <a:rPr lang="en-US" dirty="0"/>
              <a:t>The layout of  Earth’s magnetosphere</a:t>
            </a:r>
          </a:p>
          <a:p>
            <a:endParaRPr lang="en-US" dirty="0"/>
          </a:p>
          <a:p>
            <a:r>
              <a:rPr lang="en-US" dirty="0"/>
              <a:t>Magnetic Field Lines:  The Earth Magnetic Dipole</a:t>
            </a:r>
          </a:p>
          <a:p>
            <a:endParaRPr lang="en-US" dirty="0"/>
          </a:p>
          <a:p>
            <a:r>
              <a:rPr lang="en-US" dirty="0"/>
              <a:t>Polar Cusp      Area of very weak magnetic field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Magnetotail</a:t>
            </a:r>
          </a:p>
          <a:p>
            <a:pPr lvl="1"/>
            <a:r>
              <a:rPr lang="en-US" dirty="0"/>
              <a:t>Size of, and the effect of Solar wind on the Magnetotail.</a:t>
            </a:r>
          </a:p>
          <a:p>
            <a:pPr lvl="1"/>
            <a:endParaRPr lang="en-US" dirty="0"/>
          </a:p>
          <a:p>
            <a:r>
              <a:rPr lang="en-US" dirty="0"/>
              <a:t>Neutral Plasma Sheet</a:t>
            </a:r>
          </a:p>
          <a:p>
            <a:pPr lvl="1"/>
            <a:r>
              <a:rPr lang="en-US" dirty="0"/>
              <a:t>Connects to the Auroral Oval and Auroral Electrojets</a:t>
            </a:r>
          </a:p>
          <a:p>
            <a:pPr lvl="1"/>
            <a:endParaRPr lang="en-US" dirty="0"/>
          </a:p>
          <a:p>
            <a:r>
              <a:rPr lang="en-US" dirty="0"/>
              <a:t>Auroral scatter is centered at about 100+ km  in E Layer</a:t>
            </a:r>
          </a:p>
        </p:txBody>
      </p:sp>
    </p:spTree>
    <p:extLst>
      <p:ext uri="{BB962C8B-B14F-4D97-AF65-F5344CB8AC3E}">
        <p14:creationId xmlns:p14="http://schemas.microsoft.com/office/powerpoint/2010/main" val="2114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4944</TotalTime>
  <Words>1173</Words>
  <Application>Microsoft Office PowerPoint</Application>
  <PresentationFormat>Widescreen</PresentationFormat>
  <Paragraphs>143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Arial</vt:lpstr>
      <vt:lpstr>Trebuchet MS</vt:lpstr>
      <vt:lpstr>Wingdings 3</vt:lpstr>
      <vt:lpstr>Facet</vt:lpstr>
      <vt:lpstr>AURORA IN 2026</vt:lpstr>
      <vt:lpstr>Where did all The Auroras go?</vt:lpstr>
      <vt:lpstr>Kp 5 &amp; 6 AURORAS Observed in Maine.</vt:lpstr>
      <vt:lpstr>Where did the Magnetic Pole go?</vt:lpstr>
      <vt:lpstr>PowerPoint Presentation</vt:lpstr>
      <vt:lpstr>So, What do we do about the problem?</vt:lpstr>
      <vt:lpstr>Earth Magnetic Field Definitions </vt:lpstr>
      <vt:lpstr>PowerPoint Presentation</vt:lpstr>
      <vt:lpstr>The Earth’s Magnetosphere</vt:lpstr>
      <vt:lpstr>PowerPoint Presentation</vt:lpstr>
      <vt:lpstr>How does this all affect Auroral Scatter?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there a minimum range for AU scatter?</vt:lpstr>
      <vt:lpstr>PowerPoint Presentation</vt:lpstr>
      <vt:lpstr>PowerPoint Presentation</vt:lpstr>
      <vt:lpstr>PowerPoint Presentation</vt:lpstr>
      <vt:lpstr>WHY DO AURORAS FADE OUT AND THEN COME BACK AFTER MIDNIGHT?</vt:lpstr>
      <vt:lpstr>PowerPoint Presentation</vt:lpstr>
      <vt:lpstr>PowerPoint Presentation</vt:lpstr>
      <vt:lpstr>PowerPoint Presentation</vt:lpstr>
      <vt:lpstr>THERE IS SO MUCH MORE 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Dave Olean</dc:creator>
  <cp:lastModifiedBy>Dave Olean</cp:lastModifiedBy>
  <cp:revision>16</cp:revision>
  <dcterms:created xsi:type="dcterms:W3CDTF">2026-04-07T21:18:57Z</dcterms:created>
  <dcterms:modified xsi:type="dcterms:W3CDTF">2026-04-15T19:29:10Z</dcterms:modified>
</cp:coreProperties>
</file>